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4" r:id="rId2"/>
    <p:sldId id="317" r:id="rId3"/>
    <p:sldId id="318" r:id="rId4"/>
    <p:sldId id="319" r:id="rId5"/>
    <p:sldId id="321" r:id="rId6"/>
    <p:sldId id="322" r:id="rId7"/>
    <p:sldId id="323" r:id="rId8"/>
    <p:sldId id="313" r:id="rId9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148" autoAdjust="0"/>
    <p:restoredTop sz="98634" autoAdjust="0"/>
  </p:normalViewPr>
  <p:slideViewPr>
    <p:cSldViewPr snapToGrid="0" snapToObjects="1">
      <p:cViewPr>
        <p:scale>
          <a:sx n="150" d="100"/>
          <a:sy n="150" d="100"/>
        </p:scale>
        <p:origin x="-536" y="-8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5/2/18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 smtClean="0"/>
              <a:pPr>
                <a:defRPr/>
              </a:pPr>
              <a:t>5/2/18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572120"/>
            <a:ext cx="7556500" cy="53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172492"/>
            <a:ext cx="7556500" cy="3742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538254"/>
            <a:ext cx="7556500" cy="511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2604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527304"/>
            <a:ext cx="8750300" cy="534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130159"/>
            <a:ext cx="8750300" cy="3780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3716867" y="-8471"/>
            <a:ext cx="22944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Machine</a:t>
            </a:r>
            <a:r>
              <a:rPr lang="en-US" sz="1600" baseline="0" dirty="0" smtClean="0">
                <a:solidFill>
                  <a:schemeClr val="bg1"/>
                </a:solidFill>
              </a:rPr>
              <a:t> Learning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90" r:id="rId6"/>
    <p:sldLayoutId id="2147484269" r:id="rId7"/>
    <p:sldLayoutId id="2147484270" r:id="rId8"/>
    <p:sldLayoutId id="2147484265" r:id="rId9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0" kern="1200">
          <a:solidFill>
            <a:schemeClr val="accent1"/>
          </a:solidFill>
          <a:latin typeface="Gentona Book"/>
          <a:ea typeface="MS PGothic" panose="020B0600070205080204" pitchFamily="34" charset="-128"/>
          <a:cs typeface="Gentona Book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Gaussian Mixtures</a:t>
            </a:r>
            <a:endParaRPr lang="en-US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299" y="3560129"/>
            <a:ext cx="8681355" cy="103703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2000" dirty="0" smtClean="0"/>
              <a:t>Machine Learning – Spring 2018</a:t>
            </a:r>
          </a:p>
          <a:p>
            <a:pPr>
              <a:spcBef>
                <a:spcPts val="0"/>
              </a:spcBef>
            </a:pPr>
            <a:r>
              <a:rPr lang="en-US" sz="2000" dirty="0" smtClean="0"/>
              <a:t>Paul Gader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137" y="117339"/>
            <a:ext cx="885428" cy="88542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607"/>
          <a:stretch/>
        </p:blipFill>
        <p:spPr>
          <a:xfrm>
            <a:off x="3623729" y="117339"/>
            <a:ext cx="2429937" cy="88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50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6426" y="462049"/>
            <a:ext cx="7556500" cy="537013"/>
          </a:xfrm>
        </p:spPr>
        <p:txBody>
          <a:bodyPr/>
          <a:lstStyle/>
          <a:p>
            <a:r>
              <a:rPr lang="en-US" dirty="0" smtClean="0"/>
              <a:t>Mixture Models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81329" y="1115483"/>
            <a:ext cx="6651414" cy="1076960"/>
            <a:chOff x="372533" y="1115483"/>
            <a:chExt cx="6651414" cy="1076960"/>
          </a:xfrm>
        </p:grpSpPr>
        <p:pic>
          <p:nvPicPr>
            <p:cNvPr id="5" name="Picture 4" descr="f(_mathbf_x_)_=_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533" y="1115483"/>
              <a:ext cx="3007360" cy="107696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865880" y="1469297"/>
              <a:ext cx="1066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where</a:t>
              </a:r>
              <a:endParaRPr lang="en-US" dirty="0"/>
            </a:p>
          </p:txBody>
        </p:sp>
        <p:pic>
          <p:nvPicPr>
            <p:cNvPr id="7" name="Picture 6" descr="sum_k=1^K_pi_k_=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8667" y="1115483"/>
              <a:ext cx="1605280" cy="1076960"/>
            </a:xfrm>
            <a:prstGeom prst="rect">
              <a:avLst/>
            </a:prstGeom>
          </p:spPr>
        </p:pic>
      </p:grpSp>
      <p:pic>
        <p:nvPicPr>
          <p:cNvPr id="8" name="Picture 7" descr="int_mathbf_x_f(_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9" y="2905553"/>
            <a:ext cx="8356854" cy="88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561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022" y="419720"/>
            <a:ext cx="7556500" cy="537013"/>
          </a:xfrm>
        </p:spPr>
        <p:txBody>
          <a:bodyPr/>
          <a:lstStyle/>
          <a:p>
            <a:r>
              <a:rPr lang="en-US" dirty="0" smtClean="0"/>
              <a:t>Conceptual Sampling Model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508846" y="1490132"/>
            <a:ext cx="1074420" cy="1135380"/>
            <a:chOff x="491490" y="956733"/>
            <a:chExt cx="1074420" cy="113538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490" y="956733"/>
              <a:ext cx="1074420" cy="1135380"/>
            </a:xfrm>
            <a:prstGeom prst="rect">
              <a:avLst/>
            </a:prstGeom>
          </p:spPr>
        </p:pic>
        <p:sp>
          <p:nvSpPr>
            <p:cNvPr id="7" name="Oval 6"/>
            <p:cNvSpPr/>
            <p:nvPr/>
          </p:nvSpPr>
          <p:spPr>
            <a:xfrm>
              <a:off x="711200" y="1303867"/>
              <a:ext cx="152400" cy="118533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863600" y="1456267"/>
              <a:ext cx="152400" cy="118533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016000" y="1608667"/>
              <a:ext cx="152400" cy="118533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635000" y="1574800"/>
              <a:ext cx="152400" cy="118533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87400" y="1727200"/>
              <a:ext cx="152400" cy="118533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164484" y="1363133"/>
              <a:ext cx="152400" cy="118533"/>
            </a:xfrm>
            <a:prstGeom prst="ellipse">
              <a:avLst/>
            </a:prstGeom>
            <a:solidFill>
              <a:srgbClr val="000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931246" y="1490132"/>
            <a:ext cx="1074420" cy="1135380"/>
            <a:chOff x="2007023" y="1058332"/>
            <a:chExt cx="1074420" cy="113538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07023" y="1058332"/>
              <a:ext cx="1074420" cy="1135380"/>
            </a:xfrm>
            <a:prstGeom prst="rect">
              <a:avLst/>
            </a:prstGeom>
          </p:spPr>
        </p:pic>
        <p:sp>
          <p:nvSpPr>
            <p:cNvPr id="13" name="Oval 12"/>
            <p:cNvSpPr/>
            <p:nvPr/>
          </p:nvSpPr>
          <p:spPr>
            <a:xfrm>
              <a:off x="2252133" y="1363133"/>
              <a:ext cx="152400" cy="118533"/>
            </a:xfrm>
            <a:prstGeom prst="ellipse">
              <a:avLst/>
            </a:prstGeom>
            <a:solidFill>
              <a:srgbClr val="000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2404533" y="1515533"/>
              <a:ext cx="152400" cy="118533"/>
            </a:xfrm>
            <a:prstGeom prst="ellipse">
              <a:avLst/>
            </a:prstGeom>
            <a:solidFill>
              <a:srgbClr val="000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556933" y="1667933"/>
              <a:ext cx="152400" cy="118533"/>
            </a:xfrm>
            <a:prstGeom prst="ellipse">
              <a:avLst/>
            </a:prstGeom>
            <a:solidFill>
              <a:srgbClr val="000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175933" y="1634066"/>
              <a:ext cx="152400" cy="118533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328333" y="1786466"/>
              <a:ext cx="152400" cy="118533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705417" y="1422399"/>
              <a:ext cx="152400" cy="118533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353646" y="1490132"/>
            <a:ext cx="1074420" cy="1135380"/>
            <a:chOff x="3353646" y="1490132"/>
            <a:chExt cx="1074420" cy="11353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53646" y="1490132"/>
              <a:ext cx="1074420" cy="1135380"/>
            </a:xfrm>
            <a:prstGeom prst="rect">
              <a:avLst/>
            </a:prstGeom>
          </p:spPr>
        </p:pic>
        <p:sp>
          <p:nvSpPr>
            <p:cNvPr id="19" name="Oval 18"/>
            <p:cNvSpPr/>
            <p:nvPr/>
          </p:nvSpPr>
          <p:spPr>
            <a:xfrm>
              <a:off x="3577272" y="1794933"/>
              <a:ext cx="152400" cy="118533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3729672" y="1947333"/>
              <a:ext cx="152400" cy="118533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3882072" y="2099733"/>
              <a:ext cx="152400" cy="118533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3501072" y="2065866"/>
              <a:ext cx="152400" cy="118533"/>
            </a:xfrm>
            <a:prstGeom prst="ellipse">
              <a:avLst/>
            </a:prstGeom>
            <a:solidFill>
              <a:srgbClr val="000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3653472" y="2218266"/>
              <a:ext cx="152400" cy="118533"/>
            </a:xfrm>
            <a:prstGeom prst="ellipse">
              <a:avLst/>
            </a:prstGeom>
            <a:solidFill>
              <a:srgbClr val="000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4030556" y="1854199"/>
              <a:ext cx="152400" cy="118533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Oval 27"/>
          <p:cNvSpPr/>
          <p:nvPr/>
        </p:nvSpPr>
        <p:spPr>
          <a:xfrm>
            <a:off x="1240684" y="3352798"/>
            <a:ext cx="152400" cy="118533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165" y="1213908"/>
            <a:ext cx="4177982" cy="2291290"/>
          </a:xfrm>
          <a:prstGeom prst="rect">
            <a:avLst/>
          </a:prstGeom>
        </p:spPr>
      </p:pic>
      <p:sp>
        <p:nvSpPr>
          <p:cNvPr id="29" name="Oval 28"/>
          <p:cNvSpPr/>
          <p:nvPr/>
        </p:nvSpPr>
        <p:spPr>
          <a:xfrm>
            <a:off x="1393084" y="3505198"/>
            <a:ext cx="152400" cy="118533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1545484" y="3657598"/>
            <a:ext cx="152400" cy="118533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1697884" y="3809998"/>
            <a:ext cx="152400" cy="118533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1850284" y="3962398"/>
            <a:ext cx="152400" cy="118533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2002684" y="4114798"/>
            <a:ext cx="152400" cy="118533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2155084" y="4267198"/>
            <a:ext cx="152400" cy="118533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307484" y="4419598"/>
            <a:ext cx="152400" cy="118533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2997622" y="3666063"/>
            <a:ext cx="142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Samples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817534" y="956733"/>
            <a:ext cx="3996266" cy="3970318"/>
          </a:xfrm>
          <a:prstGeom prst="rect">
            <a:avLst/>
          </a:prstGeom>
          <a:noFill/>
          <a:ln w="38100">
            <a:solidFill>
              <a:srgbClr val="00529B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Repeat many times:</a:t>
            </a:r>
          </a:p>
          <a:p>
            <a:endParaRPr lang="en-US" dirty="0"/>
          </a:p>
          <a:p>
            <a:r>
              <a:rPr lang="en-US" dirty="0" smtClean="0"/>
              <a:t>Someone behind curtain takes a ball from an urn and throws it out in front of the curtain</a:t>
            </a:r>
          </a:p>
          <a:p>
            <a:endParaRPr lang="en-US" dirty="0"/>
          </a:p>
          <a:p>
            <a:r>
              <a:rPr lang="en-US" dirty="0" smtClean="0"/>
              <a:t>How many urns are there?</a:t>
            </a:r>
          </a:p>
          <a:p>
            <a:endParaRPr lang="en-US" dirty="0" smtClean="0"/>
          </a:p>
          <a:p>
            <a:r>
              <a:rPr lang="en-US" dirty="0" smtClean="0"/>
              <a:t>What is the probability of selecting from an urn?</a:t>
            </a:r>
          </a:p>
          <a:p>
            <a:endParaRPr lang="en-US" dirty="0" smtClean="0"/>
          </a:p>
          <a:p>
            <a:r>
              <a:rPr lang="en-US" dirty="0" smtClean="0"/>
              <a:t>What is the percentage of each color in each urn?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554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Assume we know of number of </a:t>
            </a:r>
            <a:r>
              <a:rPr lang="en-US" dirty="0" smtClean="0"/>
              <a:t>components (urns), K</a:t>
            </a:r>
          </a:p>
          <a:p>
            <a:pPr lvl="1"/>
            <a:r>
              <a:rPr lang="en-US" dirty="0" smtClean="0"/>
              <a:t>Sampling Model:  Input  is K</a:t>
            </a:r>
          </a:p>
          <a:p>
            <a:pPr lvl="2"/>
            <a:r>
              <a:rPr lang="en-US" dirty="0" smtClean="0"/>
              <a:t>For n = 1 to N</a:t>
            </a:r>
          </a:p>
          <a:p>
            <a:pPr lvl="3"/>
            <a:r>
              <a:rPr lang="en-US" dirty="0" smtClean="0"/>
              <a:t>Select a component </a:t>
            </a:r>
            <a:r>
              <a:rPr lang="en-US" dirty="0" err="1" smtClean="0"/>
              <a:t>kn</a:t>
            </a:r>
            <a:endParaRPr lang="en-US" dirty="0" smtClean="0"/>
          </a:p>
          <a:p>
            <a:pPr lvl="3"/>
            <a:r>
              <a:rPr lang="en-US" dirty="0" smtClean="0"/>
              <a:t>Select a sample from the PDF of the component, </a:t>
            </a:r>
            <a:r>
              <a:rPr lang="en-US" dirty="0" err="1" smtClean="0"/>
              <a:t>xn</a:t>
            </a:r>
            <a:endParaRPr lang="en-US" dirty="0" smtClean="0"/>
          </a:p>
          <a:p>
            <a:pPr lvl="2"/>
            <a:r>
              <a:rPr lang="en-US" dirty="0" smtClean="0"/>
              <a:t>End For</a:t>
            </a:r>
            <a:endParaRPr lang="en-US" dirty="0" smtClean="0"/>
          </a:p>
          <a:p>
            <a:pPr lvl="1"/>
            <a:r>
              <a:rPr lang="en-US" dirty="0" smtClean="0"/>
              <a:t>Output is X </a:t>
            </a:r>
            <a:r>
              <a:rPr lang="en-US" dirty="0" smtClean="0"/>
              <a:t>= { (x1,k1), (x2, k2), …, (</a:t>
            </a:r>
            <a:r>
              <a:rPr lang="en-US" dirty="0" err="1" smtClean="0"/>
              <a:t>xN</a:t>
            </a:r>
            <a:r>
              <a:rPr lang="en-US" dirty="0" smtClean="0"/>
              <a:t>, </a:t>
            </a:r>
            <a:r>
              <a:rPr lang="en-US" dirty="0" err="1" smtClean="0"/>
              <a:t>kN</a:t>
            </a:r>
            <a:r>
              <a:rPr lang="en-US" dirty="0" smtClean="0"/>
              <a:t>)</a:t>
            </a:r>
            <a:r>
              <a:rPr lang="en-US" dirty="0" smtClean="0"/>
              <a:t>} where</a:t>
            </a:r>
            <a:endParaRPr lang="en-US" dirty="0" smtClean="0"/>
          </a:p>
          <a:p>
            <a:pPr lvl="2"/>
            <a:r>
              <a:rPr lang="en-US" dirty="0" err="1"/>
              <a:t>x</a:t>
            </a:r>
            <a:r>
              <a:rPr lang="en-US" dirty="0" err="1" smtClean="0"/>
              <a:t>n</a:t>
            </a:r>
            <a:r>
              <a:rPr lang="en-US" dirty="0" smtClean="0"/>
              <a:t> are observed input data</a:t>
            </a:r>
          </a:p>
          <a:p>
            <a:pPr lvl="2"/>
            <a:r>
              <a:rPr lang="en-US" dirty="0" err="1" smtClean="0"/>
              <a:t>kn</a:t>
            </a:r>
            <a:r>
              <a:rPr lang="en-US" dirty="0" smtClean="0"/>
              <a:t> are unobserved input data</a:t>
            </a:r>
          </a:p>
          <a:p>
            <a:r>
              <a:rPr lang="en-US" dirty="0" smtClean="0"/>
              <a:t>Expectation Maximization</a:t>
            </a:r>
          </a:p>
          <a:p>
            <a:pPr lvl="1"/>
            <a:r>
              <a:rPr lang="en-US" dirty="0" smtClean="0"/>
              <a:t>Maximize the expected value of the Likelihood over unobserved data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530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 Maximization (EM) Algorithm for </a:t>
            </a:r>
            <a:br>
              <a:rPr lang="en-US" dirty="0" smtClean="0"/>
            </a:br>
            <a:r>
              <a:rPr lang="en-US" dirty="0" smtClean="0"/>
              <a:t>Gaussian Mixtures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3796" r="3889"/>
          <a:stretch/>
        </p:blipFill>
        <p:spPr>
          <a:xfrm>
            <a:off x="296345" y="1397000"/>
            <a:ext cx="8441266" cy="1476941"/>
          </a:xfrm>
          <a:prstGeom prst="rect">
            <a:avLst/>
          </a:prstGeom>
        </p:spPr>
      </p:pic>
      <p:pic>
        <p:nvPicPr>
          <p:cNvPr id="4" name="Picture 3" descr="theta_=_left(_t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56" y="3329517"/>
            <a:ext cx="3746500" cy="469900"/>
          </a:xfrm>
          <a:prstGeom prst="rect">
            <a:avLst/>
          </a:prstGeom>
        </p:spPr>
      </p:pic>
      <p:pic>
        <p:nvPicPr>
          <p:cNvPr id="5" name="Picture 4" descr="theta_k_=_left(_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56" y="4099983"/>
            <a:ext cx="3289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146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039" t="13978" r="5659" b="15054"/>
          <a:stretch/>
        </p:blipFill>
        <p:spPr>
          <a:xfrm>
            <a:off x="1505966" y="880534"/>
            <a:ext cx="3725333" cy="106715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5600" y="1176867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E-Step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2600" y="3014134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</a:t>
            </a:r>
            <a:r>
              <a:rPr lang="en-US" dirty="0" smtClean="0"/>
              <a:t>-Step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945"/>
          <a:stretch/>
        </p:blipFill>
        <p:spPr>
          <a:xfrm>
            <a:off x="1464154" y="2421466"/>
            <a:ext cx="7534290" cy="179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013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668" y="706347"/>
            <a:ext cx="7391400" cy="30705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668" y="3901444"/>
            <a:ext cx="4429760" cy="131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551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65300" y="508000"/>
            <a:ext cx="604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</a:rPr>
              <a:t>Go To MATLAB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325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20617</TotalTime>
  <Words>173</Words>
  <Application>Microsoft Macintosh PowerPoint</Application>
  <PresentationFormat>On-screen Show (16:9)</PresentationFormat>
  <Paragraphs>33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PNE Theme Slide Deck</vt:lpstr>
      <vt:lpstr>Gaussian Mixtures</vt:lpstr>
      <vt:lpstr>Mixture Models</vt:lpstr>
      <vt:lpstr>Conceptual Sampling Model</vt:lpstr>
      <vt:lpstr>Probability Model</vt:lpstr>
      <vt:lpstr>Expectation Maximization (EM) Algorithm for  Gaussian Mixtures</vt:lpstr>
      <vt:lpstr>EM</vt:lpstr>
      <vt:lpstr>PowerPoint Presentation</vt:lpstr>
      <vt:lpstr>PowerPoint Presentation</vt:lpstr>
    </vt:vector>
  </TitlesOfParts>
  <Company>UF College of Engineering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Paul Gader</cp:lastModifiedBy>
  <cp:revision>460</cp:revision>
  <cp:lastPrinted>2014-01-31T19:29:42Z</cp:lastPrinted>
  <dcterms:created xsi:type="dcterms:W3CDTF">2013-09-18T13:46:37Z</dcterms:created>
  <dcterms:modified xsi:type="dcterms:W3CDTF">2018-05-02T17:31:19Z</dcterms:modified>
</cp:coreProperties>
</file>